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305" r:id="rId10"/>
    <p:sldId id="306" r:id="rId11"/>
    <p:sldId id="307" r:id="rId12"/>
    <p:sldId id="308" r:id="rId13"/>
    <p:sldId id="309" r:id="rId14"/>
    <p:sldId id="310" r:id="rId15"/>
    <p:sldId id="281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63" r:id="rId35"/>
    <p:sldId id="298" r:id="rId36"/>
    <p:sldId id="273" r:id="rId37"/>
    <p:sldId id="318" r:id="rId38"/>
    <p:sldId id="274" r:id="rId39"/>
    <p:sldId id="299" r:id="rId40"/>
    <p:sldId id="276" r:id="rId41"/>
    <p:sldId id="266" r:id="rId42"/>
    <p:sldId id="267" r:id="rId43"/>
    <p:sldId id="294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BD34457-8C28-4B6F-A14C-B37A22A25516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9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00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6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7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2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24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25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9F0CEFC-9770-40C3-AC80-8DE46FA3F4E9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10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 altLang="en-US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26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30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31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32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TEM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1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TEM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TEM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8516CAB-6391-41AD-A513-BB06192992A9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7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813A5D3-4C87-457C-82DD-61E28F1CE6B2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12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6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85F8D36-217E-4D71-B306-25A586D9D32E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3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TEM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8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15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76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628976" y="2061882"/>
            <a:ext cx="8134024" cy="4459941"/>
          </a:xfrm>
        </p:spPr>
        <p:txBody>
          <a:bodyPr/>
          <a:lstStyle/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Identifying Mission Objectives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Identifying Mission Constraints, Restraints, and Options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Flight Preparation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Identify Contingency </a:t>
            </a:r>
            <a:r>
              <a:rPr lang="en-US" altLang="en-US" sz="2471" dirty="0" smtClean="0">
                <a:ea typeface="ＭＳ Ｐゴシック" panose="020B0600070205080204" pitchFamily="34" charset="-128"/>
              </a:rPr>
              <a:t>Plans </a:t>
            </a:r>
          </a:p>
          <a:p>
            <a:pPr eaLnBrk="1" hangingPunct="1"/>
            <a:r>
              <a:rPr lang="en-US" altLang="en-US" sz="2471" dirty="0" smtClean="0">
                <a:ea typeface="ＭＳ Ｐゴシック" panose="020B0600070205080204" pitchFamily="34" charset="-128"/>
              </a:rPr>
              <a:t>Advise crew of what to </a:t>
            </a:r>
            <a:r>
              <a:rPr lang="en-US" altLang="en-US" sz="2471" dirty="0" err="1" smtClean="0">
                <a:ea typeface="ＭＳ Ｐゴシック" panose="020B0600070205080204" pitchFamily="34" charset="-128"/>
              </a:rPr>
              <a:t>ecpect</a:t>
            </a:r>
            <a:endParaRPr lang="en-US" altLang="en-US" sz="247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Briefing</a:t>
            </a:r>
          </a:p>
          <a:p>
            <a:pPr marL="0" indent="0" eaLnBrk="1" hangingPunct="1">
              <a:buNone/>
            </a:pPr>
            <a:endParaRPr lang="en-US" altLang="en-US" sz="247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sz="2471" dirty="0">
              <a:ea typeface="ＭＳ Ｐゴシック" panose="020B0600070205080204" pitchFamily="34" charset="-128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Pre-Mission Analysis</a:t>
            </a:r>
          </a:p>
        </p:txBody>
      </p:sp>
    </p:spTree>
    <p:extLst>
      <p:ext uri="{BB962C8B-B14F-4D97-AF65-F5344CB8AC3E}">
        <p14:creationId xmlns:p14="http://schemas.microsoft.com/office/powerpoint/2010/main" val="35214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Planned and practiced in advance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Professional/Organized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Focused/On-track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Assigns responsibilities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Interactive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Complete/Thorough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Allows time for questions and clarifications of ambiguities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Effective Brief Traits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54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Critiques and updates existing </a:t>
            </a:r>
            <a:r>
              <a:rPr lang="en-US" altLang="en-US" dirty="0" smtClean="0"/>
              <a:t>plans</a:t>
            </a:r>
            <a:endParaRPr lang="en-US" altLang="en-US" dirty="0"/>
          </a:p>
          <a:p>
            <a:r>
              <a:rPr lang="en-US" altLang="en-US" dirty="0"/>
              <a:t>Evaluates results of previous </a:t>
            </a:r>
            <a:r>
              <a:rPr lang="en-US" altLang="en-US" dirty="0" smtClean="0"/>
              <a:t>decisions</a:t>
            </a:r>
            <a:endParaRPr lang="en-US" altLang="en-US" dirty="0"/>
          </a:p>
          <a:p>
            <a:r>
              <a:rPr lang="en-US" altLang="en-US" dirty="0"/>
              <a:t>Informs the crew of changes to flight concept</a:t>
            </a: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In-Flight Mission Analysis</a:t>
            </a:r>
          </a:p>
        </p:txBody>
      </p:sp>
    </p:spTree>
    <p:extLst>
      <p:ext uri="{BB962C8B-B14F-4D97-AF65-F5344CB8AC3E}">
        <p14:creationId xmlns:p14="http://schemas.microsoft.com/office/powerpoint/2010/main" val="27542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24" dirty="0" smtClean="0">
                <a:ea typeface="ＭＳ Ｐゴシック" panose="020B0600070205080204" pitchFamily="34" charset="-128"/>
              </a:rPr>
              <a:t>Critiques entire mission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 smtClean="0">
                <a:ea typeface="ＭＳ Ｐゴシック" panose="020B0600070205080204" pitchFamily="34" charset="-128"/>
              </a:rPr>
              <a:t>Determines areas for future improvement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 smtClean="0">
                <a:ea typeface="ＭＳ Ｐゴシック" panose="020B0600070205080204" pitchFamily="34" charset="-128"/>
              </a:rPr>
              <a:t>Interactive</a:t>
            </a:r>
            <a:endParaRPr lang="en-US" altLang="en-US" sz="2824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Timely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 smtClean="0">
                <a:ea typeface="ＭＳ Ｐゴシック" panose="020B0600070205080204" pitchFamily="34" charset="-128"/>
              </a:rPr>
              <a:t>Honest</a:t>
            </a:r>
            <a:endParaRPr lang="en-US" altLang="en-US" sz="2824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 smtClean="0">
                <a:ea typeface="ＭＳ Ｐゴシック" panose="020B0600070205080204" pitchFamily="34" charset="-128"/>
              </a:rPr>
              <a:t>Organized/community accepted outline</a:t>
            </a:r>
            <a:endParaRPr lang="en-US" altLang="en-US" sz="2824" dirty="0">
              <a:ea typeface="ＭＳ Ｐゴシック" panose="020B0600070205080204" pitchFamily="34" charset="-128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Post-Mission Analysis</a:t>
            </a:r>
          </a:p>
        </p:txBody>
      </p:sp>
    </p:spTree>
    <p:extLst>
      <p:ext uri="{BB962C8B-B14F-4D97-AF65-F5344CB8AC3E}">
        <p14:creationId xmlns:p14="http://schemas.microsoft.com/office/powerpoint/2010/main" val="30277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  <a:endParaRPr lang="en-US" sz="2800" b="1" dirty="0">
              <a:latin typeface="+mj-lt"/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</a:t>
            </a:r>
            <a:r>
              <a:rPr lang="en-US" sz="3600" b="1" dirty="0" smtClean="0">
                <a:latin typeface="+mj-lt"/>
                <a:ea typeface="ＭＳ Ｐゴシック" charset="0"/>
                <a:cs typeface="Times New Roman" charset="0"/>
              </a:rPr>
              <a:t>Threat &amp; Error </a:t>
            </a: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7454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                  What </a:t>
            </a:r>
            <a:r>
              <a:rPr lang="en-US" sz="2800" dirty="0">
                <a:latin typeface="+mj-lt"/>
                <a:cs typeface="Times New Roman" charset="0"/>
              </a:rPr>
              <a:t>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0944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5067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       How </a:t>
            </a:r>
            <a:r>
              <a:rPr lang="en-US" sz="2800" dirty="0">
                <a:latin typeface="+mj-lt"/>
                <a:cs typeface="Times New Roman" charset="0"/>
              </a:rPr>
              <a:t>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714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       How </a:t>
            </a:r>
            <a:r>
              <a:rPr lang="en-US" sz="2800" dirty="0">
                <a:latin typeface="+mj-lt"/>
                <a:cs typeface="Times New Roman" charset="0"/>
              </a:rPr>
              <a:t>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Completing </a:t>
            </a:r>
            <a:r>
              <a:rPr lang="en-US" sz="2800" dirty="0">
                <a:latin typeface="+mj-lt"/>
                <a:cs typeface="Times New Roman" charset="0"/>
              </a:rPr>
              <a:t>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4137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241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</a:t>
              </a: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5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operational </a:t>
            </a:r>
            <a:r>
              <a:rPr lang="en-US" sz="2900" dirty="0" smtClean="0">
                <a:latin typeface="+mj-lt"/>
                <a:cs typeface="Times New Roman" charset="0"/>
              </a:rPr>
              <a:t>complexity </a:t>
            </a:r>
            <a:r>
              <a:rPr lang="en-US" sz="2900" dirty="0">
                <a:latin typeface="+mj-lt"/>
                <a:cs typeface="Times New Roman" charset="0"/>
              </a:rPr>
              <a:t>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24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27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30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31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</a:t>
            </a:r>
            <a:r>
              <a:rPr lang="en-US" altLang="en-US" sz="3200" b="1" dirty="0" smtClean="0">
                <a:latin typeface="+mj-lt"/>
                <a:cs typeface="Arial" pitchFamily="34" charset="0"/>
              </a:rPr>
              <a:t>f </a:t>
            </a:r>
            <a:r>
              <a:rPr lang="en-US" altLang="en-US" sz="3200" b="1" dirty="0">
                <a:latin typeface="+mj-lt"/>
                <a:cs typeface="Arial" pitchFamily="34" charset="0"/>
              </a:rPr>
              <a:t>We </a:t>
            </a:r>
            <a:r>
              <a:rPr lang="en-US" altLang="en-US" sz="3200" b="1" dirty="0" smtClean="0">
                <a:latin typeface="+mj-lt"/>
                <a:cs typeface="Arial" pitchFamily="34" charset="0"/>
              </a:rPr>
              <a:t>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 smtClean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 smtClean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3954486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</a:t>
            </a:r>
            <a:r>
              <a:rPr lang="en-US" sz="3000" b="1" dirty="0" smtClean="0">
                <a:cs typeface="+mj-cs"/>
              </a:rPr>
              <a:t>State</a:t>
            </a:r>
            <a:endParaRPr lang="en-US" sz="3000" b="1" dirty="0">
              <a:cs typeface="+mj-cs"/>
            </a:endParaRP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  <a:latin typeface="+mj-lt"/>
              </a:rPr>
              <a:t>PRIVILEGED</a:t>
            </a:r>
            <a:endParaRPr lang="en-US" sz="7200" dirty="0">
              <a:latin typeface="+mj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1148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ea typeface="+mn-ea"/>
              </a:rPr>
              <a:t>FOR OFFICIAL USE ONLY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ea typeface="+mn-ea"/>
              </a:rPr>
              <a:t>	THIS IS A PRIVILEGED, LIMITED-USE, LIMITED-DISTRIBUTION, SAFETY INVESTIGATION REPORT.  UNAUTHORIZED DISCLOSURE OF THE INFORMATION IN THIS REPORT OR ITS SUPPORTING ENCLOSURES BY MILITARY PERSONNEL IS A </a:t>
            </a:r>
            <a:r>
              <a:rPr lang="en-US" sz="2400" b="1" dirty="0">
                <a:ea typeface="+mn-ea"/>
              </a:rPr>
              <a:t>CRIMINAL OFFENSE PUNISHABLE UNDER ARTICLE 92, UNIFORM CODE OF MILITARY JUSTICE. </a:t>
            </a:r>
            <a:r>
              <a:rPr lang="en-US" sz="2400" dirty="0">
                <a:ea typeface="+mn-ea"/>
              </a:rPr>
              <a:t> UNAUTHORIZED DISCLOSURE OF THE INFORMATION IN THIS REPORT OR ITS SUPPORTING ENCLOSURES BY CIVILIAN PERSONNEL WILL SUBJECT THEM </a:t>
            </a:r>
            <a:r>
              <a:rPr lang="en-US" sz="2400" b="1" dirty="0">
                <a:ea typeface="+mn-ea"/>
              </a:rPr>
              <a:t>TO DISCIPLINARY ACTION UNDER CIVILIAN PERSONNEL INSTRUCTION 752.  </a:t>
            </a:r>
            <a:r>
              <a:rPr lang="en-US" sz="2400" dirty="0">
                <a:ea typeface="+mn-ea"/>
              </a:rPr>
              <a:t>THIS REPORT MAY NOT BE RELEASED, IN WHOLE OR IN PART, EXCEPT BY THE COMMANDER, NAVAL SAFETY CENTER.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299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  <a:endParaRPr lang="en-US" sz="2800" b="1" dirty="0">
              <a:latin typeface="+mj-lt"/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a typeface="+mj-ea"/>
              </a:rPr>
              <a:t>Focus Questions</a:t>
            </a:r>
            <a:endParaRPr lang="en-US" b="1" dirty="0">
              <a:ea typeface="+mj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 smtClean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 smtClean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 smtClean="0">
                <a:latin typeface="+mj-lt"/>
              </a:rPr>
              <a:t>What errors came “from” the crew and how did they use </a:t>
            </a:r>
            <a:r>
              <a:rPr lang="en-US" altLang="en-US" sz="2800" b="1" dirty="0" smtClean="0">
                <a:latin typeface="+mj-lt"/>
              </a:rPr>
              <a:t>mission analysis</a:t>
            </a:r>
            <a:r>
              <a:rPr lang="en-US" altLang="en-US" sz="2800" dirty="0" smtClean="0">
                <a:latin typeface="+mj-lt"/>
              </a:rPr>
              <a:t>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 smtClean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 smtClean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  <a:cs typeface="Times New Roman" charset="0"/>
              </a:rPr>
              <a:t>                    What </a:t>
            </a:r>
            <a:r>
              <a:rPr lang="en-US" sz="2800" dirty="0">
                <a:latin typeface="+mj-lt"/>
                <a:cs typeface="Times New Roman" charset="0"/>
              </a:rPr>
              <a:t>is </a:t>
            </a:r>
            <a:r>
              <a:rPr lang="en-US" sz="2800" dirty="0" smtClean="0">
                <a:latin typeface="+mj-lt"/>
                <a:cs typeface="Times New Roman" charset="0"/>
              </a:rPr>
              <a:t>the </a:t>
            </a:r>
            <a:r>
              <a:rPr lang="en-US" sz="2800" dirty="0">
                <a:latin typeface="+mj-lt"/>
                <a:cs typeface="Times New Roman" charset="0"/>
              </a:rPr>
              <a:t>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6753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/>
              <a:t>What </a:t>
            </a:r>
            <a:r>
              <a:rPr lang="en-US" altLang="en-US" sz="2800" b="1" dirty="0" smtClean="0"/>
              <a:t>threats</a:t>
            </a:r>
            <a:r>
              <a:rPr lang="en-US" altLang="en-US" sz="2800" dirty="0" smtClean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  <a:endParaRPr lang="en-US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  <a:endParaRPr lang="en-US" sz="1600" b="1" dirty="0">
              <a:solidFill>
                <a:srgbClr val="C1C7D7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atin typeface="+mj-lt"/>
                <a:ea typeface="ＭＳ Ｐゴシック" charset="0"/>
                <a:cs typeface="Times New Roman" charset="0"/>
              </a:rPr>
              <a:t>Focus Question #2</a:t>
            </a:r>
            <a:endParaRPr lang="en-US" sz="4400" b="1" dirty="0">
              <a:latin typeface="+mj-lt"/>
              <a:ea typeface="ＭＳ Ｐゴシック" charset="0"/>
              <a:cs typeface="Times New Roman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 smtClean="0">
                <a:latin typeface="+mj-lt"/>
              </a:rPr>
              <a:t>What </a:t>
            </a:r>
            <a:r>
              <a:rPr lang="en-US" altLang="en-US" sz="2800" b="1" dirty="0" smtClean="0">
                <a:latin typeface="+mj-lt"/>
              </a:rPr>
              <a:t>errors</a:t>
            </a:r>
            <a:r>
              <a:rPr lang="en-US" altLang="en-US" sz="2800" dirty="0" smtClean="0">
                <a:latin typeface="+mj-lt"/>
              </a:rPr>
              <a:t> came “from” the crew and how did they use </a:t>
            </a:r>
            <a:r>
              <a:rPr lang="en-US" altLang="en-US" sz="2800" b="1" dirty="0" smtClean="0">
                <a:latin typeface="+mj-lt"/>
              </a:rPr>
              <a:t>MA</a:t>
            </a:r>
            <a:r>
              <a:rPr lang="en-US" altLang="en-US" sz="2800" dirty="0" smtClean="0">
                <a:latin typeface="+mj-lt"/>
              </a:rPr>
              <a:t> to </a:t>
            </a:r>
            <a:r>
              <a:rPr lang="en-US" altLang="en-US" sz="2800" b="1" dirty="0" smtClean="0">
                <a:latin typeface="+mj-lt"/>
              </a:rPr>
              <a:t>repair</a:t>
            </a:r>
            <a:r>
              <a:rPr lang="en-US" altLang="en-US" sz="2800" dirty="0" smtClean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+mn-ea"/>
              </a:rPr>
              <a:t>What </a:t>
            </a:r>
            <a:r>
              <a:rPr lang="en-US" sz="2800" dirty="0">
                <a:ea typeface="+mn-ea"/>
              </a:rPr>
              <a:t>Undesired Aircraft State was achieved and how did the crew </a:t>
            </a:r>
            <a:r>
              <a:rPr lang="en-US" sz="2800" b="1" dirty="0" smtClean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Mission analysis is a crew effort – how well you coordinate actions can make a difference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Each stage of mission analysis has an impact on the overall mission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Failure to develop a good plan, or to revise a plan when the situation changes, can result in a failed mission or a mishap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  <a:endParaRPr lang="en-US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  <a:endParaRPr lang="en-US" altLang="en-US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  <a:endParaRPr lang="en-US" sz="1600" b="1" dirty="0">
              <a:solidFill>
                <a:srgbClr val="C1C7D7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 smtClean="0"/>
              <a:t>Allows crew to interact effectively while performing mission tasks</a:t>
            </a:r>
          </a:p>
          <a:p>
            <a:r>
              <a:rPr lang="en-US" altLang="en-US" sz="2800" kern="0" dirty="0" smtClean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 smtClean="0"/>
              <a:t>To improve mission effectiveness through increased awareness of associated behavioral skills </a:t>
            </a:r>
          </a:p>
          <a:p>
            <a:r>
              <a:rPr lang="en-US" altLang="en-US" sz="2800" kern="0" dirty="0" smtClean="0">
                <a:solidFill>
                  <a:srgbClr val="FF0000"/>
                </a:solidFill>
              </a:rPr>
              <a:t>What does CRM mean to me?</a:t>
            </a:r>
            <a:endParaRPr lang="en-US" altLang="en-US" sz="28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Making				(DM)</a:t>
            </a:r>
          </a:p>
          <a:p>
            <a:r>
              <a:rPr lang="en-US" altLang="en-US" dirty="0"/>
              <a:t>Assertiveness				</a:t>
            </a:r>
            <a:r>
              <a:rPr lang="en-US" altLang="en-US" dirty="0" smtClean="0"/>
              <a:t>(</a:t>
            </a:r>
            <a:r>
              <a:rPr lang="en-US" altLang="en-US" dirty="0"/>
              <a:t>AS)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Mission Analysis				(MA)</a:t>
            </a:r>
          </a:p>
          <a:p>
            <a:r>
              <a:rPr lang="en-US" altLang="en-US" dirty="0"/>
              <a:t>Communication				(CM)</a:t>
            </a:r>
          </a:p>
          <a:p>
            <a:r>
              <a:rPr lang="en-US" altLang="en-US" dirty="0"/>
              <a:t>Leadership					(LD)</a:t>
            </a:r>
          </a:p>
          <a:p>
            <a:r>
              <a:rPr lang="en-US" altLang="en-US" dirty="0"/>
              <a:t>Adaptability/Flexibility			(AF)</a:t>
            </a:r>
          </a:p>
          <a:p>
            <a:r>
              <a:rPr lang="en-US" altLang="en-US" dirty="0"/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 Focus Skill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4400" dirty="0" smtClean="0"/>
          </a:p>
          <a:p>
            <a:pPr algn="ctr">
              <a:buFontTx/>
              <a:buNone/>
            </a:pPr>
            <a:r>
              <a:rPr lang="en-US" altLang="en-US" sz="4400" dirty="0" smtClean="0"/>
              <a:t>MISSION ANALYSIS</a:t>
            </a:r>
            <a:endParaRPr lang="en-US" altLang="en-US" sz="4400" dirty="0"/>
          </a:p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/>
              <a:t>The ability to develop short term, long term, and contingency plans and to coordinate, allocate, and monitor crew and resources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/>
              <a:t>Effective planning leads to less uncertainty, increases mission effectiveness, and enhances safety.</a:t>
            </a:r>
          </a:p>
          <a:p>
            <a:pPr algn="ctr">
              <a:buFontTx/>
              <a:buNone/>
            </a:pPr>
            <a:endParaRPr lang="en-US" altLang="en-US" sz="4400" dirty="0"/>
          </a:p>
          <a:p>
            <a:pPr algn="ctr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35448" y="228320"/>
            <a:ext cx="6433578" cy="83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971" b="1" kern="0" dirty="0">
                <a:ea typeface="ＭＳ Ｐゴシック" pitchFamily="34" charset="-128"/>
              </a:rPr>
              <a:t>Three Phases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Pre-mission organizing and planning</a:t>
            </a:r>
          </a:p>
          <a:p>
            <a:endParaRPr lang="en-US" altLang="en-US" dirty="0"/>
          </a:p>
          <a:p>
            <a:r>
              <a:rPr lang="en-US" altLang="en-US" dirty="0"/>
              <a:t>In-flight monitoring and updating</a:t>
            </a:r>
          </a:p>
          <a:p>
            <a:endParaRPr lang="en-US" altLang="en-US" dirty="0"/>
          </a:p>
          <a:p>
            <a:r>
              <a:rPr lang="en-US" altLang="en-US" dirty="0"/>
              <a:t>Post-mission review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487</TotalTime>
  <Words>1128</Words>
  <Application>Microsoft Office PowerPoint</Application>
  <PresentationFormat>On-screen Show (4:3)</PresentationFormat>
  <Paragraphs>229</Paragraphs>
  <Slides>43</Slides>
  <Notes>28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Case Study Focus Skill</vt:lpstr>
      <vt:lpstr>PowerPoint Presentation</vt:lpstr>
      <vt:lpstr>Pre-Mission Analysis</vt:lpstr>
      <vt:lpstr>Effective Brief Traits</vt:lpstr>
      <vt:lpstr>In-Flight Mission Analysis</vt:lpstr>
      <vt:lpstr>Post-Mission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PRIVILEGED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Deburkarte, Eric T SCPO USN NAVSCOLAVSAFE PNS FL (USA)</cp:lastModifiedBy>
  <cp:revision>38</cp:revision>
  <cp:lastPrinted>1999-11-30T15:29:55Z</cp:lastPrinted>
  <dcterms:created xsi:type="dcterms:W3CDTF">2003-07-31T20:12:15Z</dcterms:created>
  <dcterms:modified xsi:type="dcterms:W3CDTF">2023-05-12T18:19:40Z</dcterms:modified>
</cp:coreProperties>
</file>